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22036-E33E-C148-A85F-E7D0EE1645E9}" type="datetimeFigureOut">
              <a:rPr lang="en-US" smtClean="0"/>
              <a:t>7/28/19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064F-E1F3-664F-9195-150039D7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2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www.ted.com</a:t>
            </a:r>
            <a:r>
              <a:rPr lang="en-US" dirty="0" smtClean="0"/>
              <a:t>/talks/john_wooden_on_the_difference_between_winning_and_success?language=en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C064F-E1F3-664F-9195-150039D768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0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ted.com/talks/john_wooden_on_the_difference_between_winning_and_succes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>
                <a:solidFill>
                  <a:srgbClr val="FF0000"/>
                </a:solidFill>
              </a:rPr>
              <a:t>Success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4000" b="1" dirty="0">
                <a:solidFill>
                  <a:schemeClr val="tx2"/>
                </a:solidFill>
              </a:rPr>
              <a:t>To help students see that individuals </a:t>
            </a:r>
            <a:r>
              <a:rPr lang="en-US" sz="4000" b="1" dirty="0" smtClean="0">
                <a:solidFill>
                  <a:schemeClr val="tx2"/>
                </a:solidFill>
              </a:rPr>
              <a:t>have </a:t>
            </a:r>
            <a:r>
              <a:rPr lang="en-US" sz="4000" b="1" dirty="0">
                <a:solidFill>
                  <a:schemeClr val="tx2"/>
                </a:solidFill>
              </a:rPr>
              <a:t>personal definitions of success </a:t>
            </a:r>
            <a:r>
              <a:rPr lang="en-US" sz="4000" b="1" dirty="0" smtClean="0">
                <a:solidFill>
                  <a:schemeClr val="tx2"/>
                </a:solidFill>
              </a:rPr>
              <a:t>and </a:t>
            </a:r>
            <a:r>
              <a:rPr lang="en-US" sz="4000" b="1" dirty="0">
                <a:solidFill>
                  <a:schemeClr val="tx2"/>
                </a:solidFill>
              </a:rPr>
              <a:t>that the only one they need to </a:t>
            </a:r>
            <a:r>
              <a:rPr lang="en-US" sz="4000" b="1" dirty="0" smtClean="0">
                <a:solidFill>
                  <a:schemeClr val="tx2"/>
                </a:solidFill>
              </a:rPr>
              <a:t>meet </a:t>
            </a:r>
            <a:r>
              <a:rPr lang="en-US" sz="4000" b="1" dirty="0">
                <a:solidFill>
                  <a:schemeClr val="tx2"/>
                </a:solidFill>
              </a:rPr>
              <a:t>is their own.</a:t>
            </a: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8800" b="1" dirty="0">
                <a:solidFill>
                  <a:srgbClr val="FF0000"/>
                </a:solidFill>
              </a:rPr>
              <a:t>Success</a:t>
            </a:r>
            <a:endParaRPr lang="en-US" sz="8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Activity 17 </a:t>
            </a:r>
          </a:p>
          <a:p>
            <a:r>
              <a:rPr lang="en-US" sz="3200" dirty="0">
                <a:solidFill>
                  <a:schemeClr val="tx2"/>
                </a:solidFill>
              </a:rPr>
              <a:t>Read the introduction silently.</a:t>
            </a:r>
          </a:p>
          <a:p>
            <a:r>
              <a:rPr lang="en-US" sz="3200" dirty="0">
                <a:solidFill>
                  <a:schemeClr val="tx2"/>
                </a:solidFill>
              </a:rPr>
              <a:t>Think about your typical “working day.”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List the tasks and activities you performed in the space in your workbook.</a:t>
            </a:r>
          </a:p>
          <a:p>
            <a:r>
              <a:rPr lang="en-US" sz="3200" dirty="0">
                <a:solidFill>
                  <a:schemeClr val="tx2"/>
                </a:solidFill>
              </a:rPr>
              <a:t>How do you feel about your accomplishments from your working day?</a:t>
            </a:r>
          </a:p>
          <a:p>
            <a:endParaRPr lang="en-US" sz="3200" dirty="0">
              <a:solidFill>
                <a:schemeClr val="tx2"/>
              </a:solidFill>
            </a:endParaRP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12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Who is Successful to You?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Name some people who you think are </a:t>
            </a:r>
            <a:r>
              <a:rPr lang="en-US" sz="4000" b="1" dirty="0">
                <a:solidFill>
                  <a:srgbClr val="FF0000"/>
                </a:solidFill>
              </a:rPr>
              <a:t>successful.</a:t>
            </a:r>
          </a:p>
          <a:p>
            <a:r>
              <a:rPr lang="en-US" sz="4000" b="1" dirty="0">
                <a:solidFill>
                  <a:schemeClr val="tx2"/>
                </a:solidFill>
              </a:rPr>
              <a:t>Is the accumulation of wealth, power, or material possessions a sign of </a:t>
            </a:r>
            <a:r>
              <a:rPr lang="en-US" sz="4000" b="1" dirty="0">
                <a:solidFill>
                  <a:srgbClr val="FF0000"/>
                </a:solidFill>
              </a:rPr>
              <a:t>success</a:t>
            </a:r>
            <a:r>
              <a:rPr lang="en-US" sz="4000" b="1" dirty="0">
                <a:solidFill>
                  <a:schemeClr val="tx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How Will </a:t>
            </a:r>
            <a:r>
              <a:rPr lang="en-US" sz="4400" u="sng" dirty="0"/>
              <a:t>Y</a:t>
            </a:r>
            <a:r>
              <a:rPr lang="en-US" sz="4400" u="sng" dirty="0" smtClean="0"/>
              <a:t>ou </a:t>
            </a:r>
            <a:r>
              <a:rPr lang="en-US" sz="4400" u="sng" dirty="0"/>
              <a:t>F</a:t>
            </a:r>
            <a:r>
              <a:rPr lang="en-US" sz="4400" u="sng" dirty="0" smtClean="0"/>
              <a:t>eel </a:t>
            </a:r>
            <a:r>
              <a:rPr lang="en-US" sz="4400" u="sng" dirty="0"/>
              <a:t>S</a:t>
            </a:r>
            <a:r>
              <a:rPr lang="en-US" sz="4400" u="sng" dirty="0" smtClean="0"/>
              <a:t>uccessful?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You must define your </a:t>
            </a:r>
            <a:r>
              <a:rPr lang="en-US" sz="2800" b="1" dirty="0">
                <a:solidFill>
                  <a:srgbClr val="FF0000"/>
                </a:solidFill>
              </a:rPr>
              <a:t>success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tx2"/>
                </a:solidFill>
              </a:rPr>
              <a:t>personally.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What success is to LeBron James, may not be necessarily successful to you.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Example</a:t>
            </a:r>
            <a:r>
              <a:rPr lang="en-US" sz="2800" b="1" dirty="0"/>
              <a:t>:  </a:t>
            </a:r>
            <a:r>
              <a:rPr lang="en-US" sz="2800" b="1" dirty="0">
                <a:solidFill>
                  <a:schemeClr val="tx2"/>
                </a:solidFill>
              </a:rPr>
              <a:t>Winning a marathon could be a success for a world class distance runner, but finishing the marathon might be a success to you.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Living up to your own definition of success will make you truly feel successful!</a:t>
            </a:r>
          </a:p>
        </p:txBody>
      </p:sp>
    </p:spTree>
    <p:extLst>
      <p:ext uri="{BB962C8B-B14F-4D97-AF65-F5344CB8AC3E}">
        <p14:creationId xmlns:p14="http://schemas.microsoft.com/office/powerpoint/2010/main" val="360191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Your Definition May Change!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Your definition of </a:t>
            </a:r>
            <a:r>
              <a:rPr lang="en-US" sz="3200" b="1" dirty="0">
                <a:solidFill>
                  <a:srgbClr val="FF0000"/>
                </a:solidFill>
              </a:rPr>
              <a:t>success </a:t>
            </a:r>
            <a:r>
              <a:rPr lang="en-US" sz="3200" b="1" dirty="0">
                <a:solidFill>
                  <a:schemeClr val="tx2"/>
                </a:solidFill>
              </a:rPr>
              <a:t>might change as you get older.</a:t>
            </a:r>
          </a:p>
          <a:p>
            <a:pPr lvl="1"/>
            <a:r>
              <a:rPr lang="en-US" sz="3200" b="1" dirty="0">
                <a:solidFill>
                  <a:srgbClr val="00B050"/>
                </a:solidFill>
              </a:rPr>
              <a:t>Example</a:t>
            </a:r>
            <a:r>
              <a:rPr lang="en-US" sz="3200" b="1" dirty="0">
                <a:solidFill>
                  <a:schemeClr val="tx2"/>
                </a:solidFill>
              </a:rPr>
              <a:t>:  A new parent who formerly defined success as getting ahead at work may decide that raising a happy, health child is more important.</a:t>
            </a:r>
          </a:p>
          <a:p>
            <a:pPr lvl="1"/>
            <a:r>
              <a:rPr lang="en-US" sz="3200" b="1" dirty="0">
                <a:solidFill>
                  <a:schemeClr val="tx2"/>
                </a:solidFill>
              </a:rPr>
              <a:t>Someone who is seriously ill may redefine </a:t>
            </a:r>
            <a:r>
              <a:rPr lang="en-US" sz="3200" b="1" dirty="0">
                <a:solidFill>
                  <a:srgbClr val="FF0000"/>
                </a:solidFill>
              </a:rPr>
              <a:t>success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tx2"/>
                </a:solidFill>
              </a:rPr>
              <a:t>as getting and staying well.</a:t>
            </a:r>
          </a:p>
        </p:txBody>
      </p:sp>
    </p:spTree>
    <p:extLst>
      <p:ext uri="{BB962C8B-B14F-4D97-AF65-F5344CB8AC3E}">
        <p14:creationId xmlns:p14="http://schemas.microsoft.com/office/powerpoint/2010/main" val="221066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Life Lesson from John Wooden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ESPN has ranked John Wooden as the greatest coach of all time amongst ALL coaches in all sports.  </a:t>
            </a:r>
          </a:p>
          <a:p>
            <a:r>
              <a:rPr lang="en-US" sz="3600" b="1" dirty="0">
                <a:solidFill>
                  <a:schemeClr val="tx2"/>
                </a:solidFill>
              </a:rPr>
              <a:t>Take the few minutes to listen to a legend define success.</a:t>
            </a:r>
          </a:p>
          <a:p>
            <a:r>
              <a:rPr lang="en-US" sz="3600" b="1" dirty="0">
                <a:solidFill>
                  <a:schemeClr val="accent5"/>
                </a:solidFill>
                <a:hlinkClick r:id="rId3"/>
              </a:rPr>
              <a:t>John Wooden Ted Talk</a:t>
            </a:r>
            <a:endParaRPr lang="en-US" sz="3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8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u="sng" dirty="0" smtClean="0"/>
              <a:t>Workbook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Turn to Activity 21 in your workbook.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Write your own definition of </a:t>
            </a:r>
            <a:r>
              <a:rPr lang="en-US" sz="3200" b="1" dirty="0">
                <a:solidFill>
                  <a:schemeClr val="accent5"/>
                </a:solidFill>
              </a:rPr>
              <a:t>success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    (in pencil) and sign your definition.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Truly </a:t>
            </a:r>
            <a:r>
              <a:rPr lang="en-US" sz="3200" b="1" dirty="0">
                <a:solidFill>
                  <a:schemeClr val="accent5"/>
                </a:solidFill>
              </a:rPr>
              <a:t>BELIEVE</a:t>
            </a:r>
            <a:r>
              <a:rPr lang="en-US" sz="3200" b="1" dirty="0">
                <a:solidFill>
                  <a:schemeClr val="tx2"/>
                </a:solidFill>
              </a:rPr>
              <a:t> in your definition as it will help you start your path to a more fulfilling life.</a:t>
            </a:r>
          </a:p>
        </p:txBody>
      </p:sp>
    </p:spTree>
    <p:extLst>
      <p:ext uri="{BB962C8B-B14F-4D97-AF65-F5344CB8AC3E}">
        <p14:creationId xmlns:p14="http://schemas.microsoft.com/office/powerpoint/2010/main" val="316645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/>
              <a:t>Work </a:t>
            </a:r>
            <a:r>
              <a:rPr lang="en-US" sz="4400" u="sng" dirty="0" smtClean="0"/>
              <a:t>to Conquer Time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We are aware that we will not be on earth forever.</a:t>
            </a:r>
          </a:p>
          <a:p>
            <a:r>
              <a:rPr lang="en-US" sz="3200" dirty="0">
                <a:solidFill>
                  <a:schemeClr val="tx2"/>
                </a:solidFill>
              </a:rPr>
              <a:t>We have a sense that time will simply, “vanish.”</a:t>
            </a:r>
          </a:p>
          <a:p>
            <a:r>
              <a:rPr lang="en-US" sz="3200" dirty="0">
                <a:solidFill>
                  <a:schemeClr val="tx2"/>
                </a:solidFill>
              </a:rPr>
              <a:t>One way to conquer our time is to fill each day with achievements or accomplishments.</a:t>
            </a:r>
          </a:p>
          <a:p>
            <a:r>
              <a:rPr lang="en-US" sz="3200" dirty="0">
                <a:solidFill>
                  <a:schemeClr val="tx2"/>
                </a:solidFill>
              </a:rPr>
              <a:t>These experiences are part of what we see ourselves to be.</a:t>
            </a:r>
          </a:p>
        </p:txBody>
      </p:sp>
    </p:spTree>
    <p:extLst>
      <p:ext uri="{BB962C8B-B14F-4D97-AF65-F5344CB8AC3E}">
        <p14:creationId xmlns:p14="http://schemas.microsoft.com/office/powerpoint/2010/main" val="287061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/>
              <a:t>Work </a:t>
            </a:r>
            <a:r>
              <a:rPr lang="en-US" sz="4400" u="sng" dirty="0" smtClean="0"/>
              <a:t>to Measure Their Self-Worth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Working is a way of, “keeping score” or comparing ourselves to others.</a:t>
            </a:r>
          </a:p>
          <a:p>
            <a:r>
              <a:rPr lang="en-US" sz="2800" dirty="0">
                <a:solidFill>
                  <a:schemeClr val="tx2"/>
                </a:solidFill>
              </a:rPr>
              <a:t>Who got the promotion?</a:t>
            </a:r>
          </a:p>
          <a:p>
            <a:r>
              <a:rPr lang="en-US" sz="2800" dirty="0">
                <a:solidFill>
                  <a:schemeClr val="tx2"/>
                </a:solidFill>
              </a:rPr>
              <a:t>Who earned respect in the group?</a:t>
            </a:r>
          </a:p>
          <a:p>
            <a:r>
              <a:rPr lang="en-US" sz="2800" dirty="0">
                <a:solidFill>
                  <a:schemeClr val="tx2"/>
                </a:solidFill>
              </a:rPr>
              <a:t>Who makes the most money?</a:t>
            </a:r>
          </a:p>
          <a:p>
            <a:r>
              <a:rPr lang="en-US" sz="2800" dirty="0">
                <a:solidFill>
                  <a:schemeClr val="tx2"/>
                </a:solidFill>
              </a:rPr>
              <a:t>We feel better when we succeed at a difficult task.</a:t>
            </a:r>
          </a:p>
          <a:p>
            <a:r>
              <a:rPr lang="en-US" sz="2800" dirty="0">
                <a:solidFill>
                  <a:schemeClr val="tx2"/>
                </a:solidFill>
              </a:rPr>
              <a:t>We also place importance on public recognition: the more lives you touch, the longer you may be remembered</a:t>
            </a:r>
          </a:p>
        </p:txBody>
      </p:sp>
    </p:spTree>
    <p:extLst>
      <p:ext uri="{BB962C8B-B14F-4D97-AF65-F5344CB8AC3E}">
        <p14:creationId xmlns:p14="http://schemas.microsoft.com/office/powerpoint/2010/main" val="175266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Do You Work?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Everyday tasks you perform </a:t>
            </a:r>
            <a:r>
              <a:rPr lang="en-US" sz="4000" i="1" dirty="0">
                <a:solidFill>
                  <a:schemeClr val="tx2"/>
                </a:solidFill>
              </a:rPr>
              <a:t>ARE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work</a:t>
            </a:r>
            <a:r>
              <a:rPr lang="en-US" sz="4000" dirty="0"/>
              <a:t>!</a:t>
            </a:r>
          </a:p>
          <a:p>
            <a:r>
              <a:rPr lang="en-US" sz="4000" dirty="0">
                <a:solidFill>
                  <a:schemeClr val="tx2"/>
                </a:solidFill>
              </a:rPr>
              <a:t>You are a student; unpaid perhaps, but still a worker.</a:t>
            </a:r>
          </a:p>
        </p:txBody>
      </p:sp>
    </p:spTree>
    <p:extLst>
      <p:ext uri="{BB962C8B-B14F-4D97-AF65-F5344CB8AC3E}">
        <p14:creationId xmlns:p14="http://schemas.microsoft.com/office/powerpoint/2010/main" val="390778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91</TotalTime>
  <Words>479</Words>
  <Application>Microsoft Macintosh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Success</vt:lpstr>
      <vt:lpstr>Who is Successful to You?</vt:lpstr>
      <vt:lpstr>How Will You Feel Successful?</vt:lpstr>
      <vt:lpstr>Your Definition May Change!</vt:lpstr>
      <vt:lpstr>Life Lesson from John Wooden</vt:lpstr>
      <vt:lpstr>Workbook</vt:lpstr>
      <vt:lpstr>Work to Conquer Time</vt:lpstr>
      <vt:lpstr>Work to Measure Their Self-Worth</vt:lpstr>
      <vt:lpstr>Do You Work?</vt:lpstr>
      <vt:lpstr>Success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22</cp:revision>
  <dcterms:created xsi:type="dcterms:W3CDTF">2019-07-07T21:23:27Z</dcterms:created>
  <dcterms:modified xsi:type="dcterms:W3CDTF">2019-07-28T19:48:33Z</dcterms:modified>
</cp:coreProperties>
</file>